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4" r:id="rId5"/>
    <p:sldId id="317" r:id="rId6"/>
    <p:sldId id="256" r:id="rId7"/>
    <p:sldId id="257" r:id="rId8"/>
    <p:sldId id="301" r:id="rId9"/>
    <p:sldId id="308" r:id="rId10"/>
    <p:sldId id="298" r:id="rId11"/>
    <p:sldId id="303" r:id="rId12"/>
    <p:sldId id="26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754B32-62B1-9151-F0DC-3CC7794B36CE}" name="Kim O'Hoy" initials="KO" userId="S::kim.ohoy@melbournewater.com.au::2d9e7e7f-9607-46fb-b068-b4b862ee0f59" providerId="AD"/>
  <p188:author id="{4FDBB540-7DCA-8EBA-C584-079AEC48C1DE}" name="Marita Tripp" initials="MT" userId="S::marita.tripp@melbournewater.com.au::221e2f9e-eb0f-4055-a70c-95b81458cea0" providerId="AD"/>
  <p188:author id="{1E572583-0951-DAC6-3A4C-DBAE86D30716}" name="Toby Parford-Plant" initials="TP" userId="S::toby.parford-plant@melbournewater.com.au::445d2ffe-3c76-4669-9bfa-f39de8ac29a3" providerId="AD"/>
  <p188:author id="{478CB88E-4CE6-BC38-2C3B-EDE6D00F4410}" name="Kathryn Hocking" initials="KH" userId="S::Kathryn.Hocking@melbournewater.com.au::2fbb0aa5-390e-4697-806f-f6797f9f5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0192" autoAdjust="0"/>
  </p:normalViewPr>
  <p:slideViewPr>
    <p:cSldViewPr snapToGrid="0">
      <p:cViewPr varScale="1">
        <p:scale>
          <a:sx n="89" d="100"/>
          <a:sy n="89" d="100"/>
        </p:scale>
        <p:origin x="16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15/04/2025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Teaching notes &amp; ideas:</a:t>
            </a:r>
          </a:p>
          <a:p>
            <a:r>
              <a:rPr lang="en-US" dirty="0">
                <a:latin typeface="Calibri"/>
                <a:ea typeface="Calibri"/>
                <a:cs typeface="Calibri"/>
              </a:rPr>
              <a:t>You could add how population growth and climate change will impact water security in Melbourne.</a:t>
            </a:r>
          </a:p>
          <a:p>
            <a:r>
              <a:rPr lang="en-US" dirty="0">
                <a:latin typeface="Calibri"/>
                <a:ea typeface="Calibri"/>
                <a:cs typeface="Calibri"/>
              </a:rPr>
              <a:t>The focus of the Future Water Story is on Melbourne, you could add reference to other cities around the world your class is investigating. </a:t>
            </a:r>
          </a:p>
          <a:p>
            <a:endParaRPr lang="en-US" dirty="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Arial" panose="020B0604020202020204" pitchFamily="34" charset="0"/>
              </a:rPr>
              <a:t>Environmental change and management examines the functions of the environment that support people’s lives and wellbeing, as well as ways of assessing the sustainability of these functions. Students identify environmental changes that threaten sustainability and therefore need management. Students examine the impacts of people’s attitudes, values and ways of thinking on their views of environment management. Students have the opportunity to examine the causes and consequences of a change within the context of a specific environmental issue and the strategies to manage the change, including the application of geographical concepts and methods. </a:t>
            </a:r>
          </a:p>
          <a:p>
            <a:r>
              <a:rPr lang="en-AU" sz="1800" dirty="0">
                <a:effectLst/>
                <a:latin typeface="Arial" panose="020B0604020202020204" pitchFamily="34" charset="0"/>
                <a:ea typeface="Arial" panose="020B0604020202020204" pitchFamily="34" charset="0"/>
                <a:cs typeface="Times New Roman" panose="02020603050405020304" pitchFamily="18" charset="0"/>
              </a:rPr>
              <a:t>. Finally, students investigate programs to raise human wellbeing in Australia and overseas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102607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The next two slides are aimed at getting your students ready and excited to participate in the Future Water Story. </a:t>
            </a:r>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169181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cs typeface="Calibri"/>
            </a:endParaRPr>
          </a:p>
          <a:p>
            <a:r>
              <a:rPr lang="en-US" dirty="0">
                <a:latin typeface="Calibri"/>
                <a:cs typeface="Calibri"/>
              </a:rPr>
              <a:t>Watch the video</a:t>
            </a:r>
          </a:p>
          <a:p>
            <a:r>
              <a:rPr lang="en-US" dirty="0">
                <a:latin typeface="Calibri"/>
                <a:cs typeface="Calibri"/>
              </a:rPr>
              <a:t>Your students need to be allocated into teams. You may choose to allocate students or get them to nominate the group they would like to be part of. When students are participating in the challenge, they will need to consider the ‘needs’ and ‘requirements’ of their group.</a:t>
            </a:r>
          </a:p>
          <a:p>
            <a:endParaRPr lang="en-US" dirty="0">
              <a:latin typeface="Calibri"/>
              <a:cs typeface="Calibri"/>
            </a:endParaRPr>
          </a:p>
          <a:p>
            <a:r>
              <a:rPr lang="en-US" dirty="0">
                <a:latin typeface="Calibri"/>
                <a:cs typeface="Calibri"/>
              </a:rPr>
              <a:t>The groups:</a:t>
            </a:r>
          </a:p>
          <a:p>
            <a:r>
              <a:rPr lang="en-US" dirty="0">
                <a:latin typeface="Calibri"/>
                <a:cs typeface="Calibri"/>
              </a:rPr>
              <a:t>Banksia Sports</a:t>
            </a:r>
          </a:p>
          <a:p>
            <a:r>
              <a:rPr lang="en-US" dirty="0">
                <a:latin typeface="Calibri"/>
                <a:cs typeface="Calibri"/>
              </a:rPr>
              <a:t>Culture Ark</a:t>
            </a:r>
          </a:p>
          <a:p>
            <a:r>
              <a:rPr lang="en-US" dirty="0">
                <a:latin typeface="Calibri"/>
                <a:cs typeface="Calibri"/>
              </a:rPr>
              <a:t>Collins Family Farm</a:t>
            </a:r>
          </a:p>
          <a:p>
            <a:r>
              <a:rPr lang="en-US" dirty="0">
                <a:latin typeface="Calibri"/>
                <a:cs typeface="Calibri"/>
              </a:rPr>
              <a:t>Creekside Science</a:t>
            </a:r>
          </a:p>
          <a:p>
            <a:r>
              <a:rPr lang="en-US" dirty="0">
                <a:latin typeface="Calibri"/>
                <a:cs typeface="Calibri"/>
              </a:rPr>
              <a:t>Wattle School Parents &amp; Friends (P&amp;F)</a:t>
            </a:r>
          </a:p>
          <a:p>
            <a:r>
              <a:rPr lang="en-US" dirty="0">
                <a:latin typeface="Calibri"/>
                <a:cs typeface="Calibri"/>
              </a:rPr>
              <a:t>Health &amp; Hue</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281821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cs typeface="Calibri"/>
            </a:endParaRPr>
          </a:p>
          <a:p>
            <a:r>
              <a:rPr lang="en-US" dirty="0">
                <a:latin typeface="Calibri"/>
                <a:cs typeface="Calibri"/>
              </a:rPr>
              <a:t>Step 1: Your students need to be allocated into teams. You may choose to allocate students or get them to nominate the group they would like to be part of. When students are participating in the challenge, they will need to consider the ‘needs’ and ‘requirements’ of their group</a:t>
            </a:r>
          </a:p>
          <a:p>
            <a:endParaRPr lang="en-US" dirty="0">
              <a:latin typeface="Calibri"/>
              <a:cs typeface="Calibri"/>
            </a:endParaRPr>
          </a:p>
          <a:p>
            <a:r>
              <a:rPr lang="en-US" dirty="0">
                <a:latin typeface="Calibri"/>
                <a:cs typeface="Calibri"/>
              </a:rPr>
              <a:t>The groups:</a:t>
            </a:r>
          </a:p>
          <a:p>
            <a:r>
              <a:rPr lang="en-US" i="0" dirty="0">
                <a:latin typeface="Calibri"/>
                <a:cs typeface="Calibri"/>
              </a:rPr>
              <a:t>Banksia Sports: </a:t>
            </a:r>
            <a:r>
              <a:rPr lang="en-AU" b="0" i="0" dirty="0">
                <a:solidFill>
                  <a:srgbClr val="000000"/>
                </a:solidFill>
                <a:effectLst/>
                <a:latin typeface="Calibri" panose="020F0502020204030204" pitchFamily="34" charset="0"/>
              </a:rPr>
              <a:t>a new sports club that believes a new space for community activities will become the heart of the city</a:t>
            </a:r>
            <a:r>
              <a:rPr lang="en-US" sz="1200" b="0" i="0" dirty="0">
                <a:effectLst/>
                <a:latin typeface="Verdana" panose="020B0604030504040204" pitchFamily="34" charset="0"/>
                <a:ea typeface="Verdana" panose="020B0604030504040204" pitchFamily="34" charset="0"/>
              </a:rPr>
              <a:t> </a:t>
            </a:r>
            <a:endParaRPr lang="en-US" i="0" dirty="0">
              <a:latin typeface="Calibri"/>
              <a:cs typeface="Calibri"/>
            </a:endParaRPr>
          </a:p>
          <a:p>
            <a:r>
              <a:rPr lang="en-US" i="0" dirty="0">
                <a:latin typeface="Calibri"/>
                <a:cs typeface="Calibri"/>
              </a:rPr>
              <a:t>Culture Ark:</a:t>
            </a:r>
            <a:r>
              <a:rPr lang="en-US" sz="1200" i="0" dirty="0">
                <a:effectLst/>
                <a:latin typeface="Verdana"/>
                <a:ea typeface="Verdana"/>
              </a:rPr>
              <a:t> </a:t>
            </a:r>
            <a:r>
              <a:rPr lang="en-AU" b="0" i="0" dirty="0">
                <a:solidFill>
                  <a:srgbClr val="000000"/>
                </a:solidFill>
                <a:effectLst/>
                <a:latin typeface="Calibri" panose="020F0502020204030204" pitchFamily="34" charset="0"/>
              </a:rPr>
              <a:t>a collective of individuals that are working to preserve the town’s heritage</a:t>
            </a:r>
          </a:p>
          <a:p>
            <a:r>
              <a:rPr lang="en-US" i="0" dirty="0">
                <a:latin typeface="Calibri"/>
                <a:cs typeface="Calibri"/>
              </a:rPr>
              <a:t>Collins Family Farm: a </a:t>
            </a:r>
            <a:r>
              <a:rPr lang="en-AU" b="0" i="0" dirty="0">
                <a:solidFill>
                  <a:srgbClr val="000000"/>
                </a:solidFill>
                <a:effectLst/>
                <a:latin typeface="Calibri" panose="020F0502020204030204" pitchFamily="34" charset="0"/>
              </a:rPr>
              <a:t>young farmers believe that healthy land and food security is the foundation of a strong city</a:t>
            </a:r>
            <a:r>
              <a:rPr lang="en-AU" sz="1200" b="0" i="0" dirty="0">
                <a:effectLst/>
                <a:latin typeface="Verdana"/>
                <a:ea typeface="Verdana"/>
              </a:rPr>
              <a:t> </a:t>
            </a:r>
            <a:endParaRPr lang="en-US" i="0" dirty="0">
              <a:latin typeface="Calibri"/>
              <a:cs typeface="Calibri"/>
            </a:endParaRPr>
          </a:p>
          <a:p>
            <a:r>
              <a:rPr lang="en-US" i="0" dirty="0">
                <a:latin typeface="Calibri"/>
                <a:cs typeface="Calibri"/>
              </a:rPr>
              <a:t>Creekside Science: </a:t>
            </a:r>
            <a:r>
              <a:rPr lang="en-AU" sz="1200" b="0" i="0" dirty="0">
                <a:effectLst/>
                <a:latin typeface="Verdana"/>
                <a:ea typeface="Verdana"/>
              </a:rPr>
              <a:t>a </a:t>
            </a:r>
            <a:r>
              <a:rPr lang="en-AU" b="0" i="0" dirty="0">
                <a:solidFill>
                  <a:srgbClr val="000000"/>
                </a:solidFill>
                <a:effectLst/>
                <a:latin typeface="Calibri" panose="020F0502020204030204" pitchFamily="34" charset="0"/>
              </a:rPr>
              <a:t>collective of citizen scientists are passionate about science and using research to drive smart decisions</a:t>
            </a:r>
            <a:endParaRPr lang="en-US" i="0" dirty="0">
              <a:latin typeface="Calibri"/>
              <a:cs typeface="Calibri"/>
            </a:endParaRPr>
          </a:p>
          <a:p>
            <a:r>
              <a:rPr lang="en-US" i="0" dirty="0">
                <a:latin typeface="Calibri"/>
                <a:cs typeface="Calibri"/>
              </a:rPr>
              <a:t>Wattle School P&amp;F: </a:t>
            </a:r>
            <a:r>
              <a:rPr lang="en-AU" sz="1200" b="0" i="0" dirty="0">
                <a:effectLst/>
                <a:latin typeface="Verdana"/>
                <a:ea typeface="Verdana"/>
              </a:rPr>
              <a:t>a parents and friends’ </a:t>
            </a:r>
            <a:r>
              <a:rPr lang="en-AU" b="0" i="0" dirty="0">
                <a:solidFill>
                  <a:srgbClr val="000000"/>
                </a:solidFill>
                <a:effectLst/>
                <a:latin typeface="WordVisi_MSFontService"/>
              </a:rPr>
              <a:t>They believe that strong schools make strong communities</a:t>
            </a:r>
          </a:p>
          <a:p>
            <a:r>
              <a:rPr lang="en-US" i="0" dirty="0">
                <a:latin typeface="Calibri"/>
                <a:cs typeface="Calibri"/>
              </a:rPr>
              <a:t>Health &amp; Hue: </a:t>
            </a:r>
            <a:r>
              <a:rPr lang="en-AU" sz="1200" b="0" i="0" dirty="0">
                <a:effectLst/>
                <a:latin typeface="Verdana"/>
                <a:ea typeface="Verdana"/>
              </a:rPr>
              <a:t>a </a:t>
            </a:r>
            <a:r>
              <a:rPr lang="en-AU" b="0" i="0" dirty="0">
                <a:solidFill>
                  <a:srgbClr val="000000"/>
                </a:solidFill>
                <a:effectLst/>
                <a:latin typeface="Calibri" panose="020F0502020204030204" pitchFamily="34" charset="0"/>
              </a:rPr>
              <a:t>small fashion start-up with big designer dreams</a:t>
            </a:r>
            <a:endParaRPr lang="en-US" i="0" dirty="0">
              <a:latin typeface="Calibri"/>
              <a:cs typeface="Calibri"/>
            </a:endParaRPr>
          </a:p>
          <a:p>
            <a:pPr marL="0" indent="0">
              <a:buFont typeface="Arial"/>
              <a:buNone/>
            </a:pPr>
            <a:endParaRPr lang="en-US" dirty="0">
              <a:latin typeface="Calibri"/>
              <a:cs typeface="Calibri"/>
            </a:endParaRPr>
          </a:p>
          <a:p>
            <a:r>
              <a:rPr lang="en-US" dirty="0">
                <a:latin typeface="Calibri"/>
                <a:cs typeface="Calibri"/>
              </a:rPr>
              <a:t>Step 2: When students are participating in the challenge, they will need to consider the ‘needs’ and ‘requirements’ of their group. You can also discuss the possible environmental worldview of each group.</a:t>
            </a:r>
            <a:endParaRPr lang="en-US" dirty="0">
              <a:latin typeface="Aptos"/>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302808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pPr algn="l" rtl="0" fontAlgn="base"/>
            <a:r>
              <a:rPr lang="en-AU" sz="1200" b="0" i="0" dirty="0">
                <a:solidFill>
                  <a:srgbClr val="000000"/>
                </a:solidFill>
                <a:effectLst/>
                <a:latin typeface="Aptos" panose="020B0004020202020204" pitchFamily="34" charset="0"/>
              </a:rPr>
              <a:t>To help us tailor the upcoming excursion for your students, we’ve put together a short pre-visit Kahoot quiz. This will give us insight into their current knowledge, allowing us to focus on the most relevant topics during the visit. </a:t>
            </a:r>
          </a:p>
          <a:p>
            <a:pPr algn="l" rtl="0" fontAlgn="base"/>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1: Go to your introduction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2: Open the link to the Kahoot quiz and share it with your students, there are 7 true of false questions</a:t>
            </a:r>
          </a:p>
          <a:p>
            <a:pPr algn="l" rtl="0" fontAlgn="base">
              <a:buFont typeface="Arial" panose="020B0604020202020204" pitchFamily="34" charset="0"/>
              <a:buNone/>
            </a:pPr>
            <a:r>
              <a:rPr lang="en-AU" b="0" dirty="0"/>
              <a:t>Step 3: </a:t>
            </a:r>
            <a:r>
              <a:rPr lang="en-AU" sz="1200" b="0" i="0" dirty="0">
                <a:solidFill>
                  <a:srgbClr val="000000"/>
                </a:solidFill>
                <a:effectLst/>
                <a:latin typeface="Aptos" panose="020B0004020202020204" pitchFamily="34" charset="0"/>
              </a:rPr>
              <a:t>Have students take the quiz in their preset groups and use their team’s name </a:t>
            </a:r>
          </a:p>
          <a:p>
            <a:pPr algn="l" rtl="0" fontAlgn="base">
              <a:buFont typeface="Arial" panose="020B0604020202020204" pitchFamily="34" charset="0"/>
              <a:buNone/>
            </a:pPr>
            <a:endParaRPr lang="en-AU" sz="1200" b="0" i="0" dirty="0">
              <a:solidFill>
                <a:srgbClr val="000000"/>
              </a:solidFill>
              <a:effectLst/>
              <a:latin typeface="Aptos" panose="020B0004020202020204" pitchFamily="34" charset="0"/>
            </a:endParaRPr>
          </a:p>
          <a:p>
            <a:pPr marL="171450" indent="-171450" algn="l" rtl="0" fontAlgn="base">
              <a:buFont typeface="Arial" panose="020B0604020202020204" pitchFamily="34" charset="0"/>
              <a:buChar char="•"/>
            </a:pPr>
            <a:r>
              <a:rPr lang="en-AU" sz="1200" b="0" i="0" dirty="0">
                <a:solidFill>
                  <a:srgbClr val="000000"/>
                </a:solidFill>
                <a:effectLst/>
                <a:latin typeface="Aptos" panose="020B0004020202020204" pitchFamily="34" charset="0"/>
              </a:rPr>
              <a:t>Each group will require a device to participate in the quiz (laptop, tablet or phone)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dirty="0">
                <a:solidFill>
                  <a:srgbClr val="000000"/>
                </a:solidFill>
                <a:effectLst/>
                <a:latin typeface="Aptos" panose="020B0004020202020204" pitchFamily="34" charset="0"/>
              </a:rPr>
              <a:t>The quiz will take </a:t>
            </a:r>
            <a:r>
              <a:rPr lang="en-AU" dirty="0"/>
              <a:t>around 5-7 minutes to complete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Step 4: Debrief after the students have completed the quiz. You can get the teams to share their results and/or ask them if they were surprised by some of the correct answers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331651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887926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a:t>Click to add subtitle</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a:t>Click to add presentation title</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7D7526D0-B90D-D001-3420-C497C9B06E34}"/>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4AF43-F4D7-4307-AAC6-978BA3428C8A}"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0F0ABB-BB79-4AFB-97FB-A631ED08C459}"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2D710C-B5D9-4CB5-94E6-E2CD1833AE84}"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561842-7DDB-4B93-A9F9-000F48B93157}"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AF764-000E-408A-BB85-8AEC778B5B62}"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a:t>Key Statement</a:t>
            </a:r>
            <a:endParaRPr lang="en-GB"/>
          </a:p>
        </p:txBody>
      </p:sp>
    </p:spTree>
    <p:extLst>
      <p:ext uri="{BB962C8B-B14F-4D97-AF65-F5344CB8AC3E}">
        <p14:creationId xmlns:p14="http://schemas.microsoft.com/office/powerpoint/2010/main" val="276085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7" name="Picture 6">
            <a:extLst>
              <a:ext uri="{FF2B5EF4-FFF2-40B4-BE49-F238E27FC236}">
                <a16:creationId xmlns:a16="http://schemas.microsoft.com/office/drawing/2014/main" id="{C4DF213B-DDBB-A137-F283-4411D417892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a:t>Thank-you</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CF095BEC-4E12-8CE7-9720-3AE2F6E8F988}"/>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48050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230695-3632-487E-8506-209914F05A01}"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74542351-0D01-4C4E-A00D-05516CC6F4F8}" type="datetime1">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E312E6-FA90-4A59-849C-194B2CB6E855}"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5" name="Date Placeholder 4"/>
          <p:cNvSpPr>
            <a:spLocks noGrp="1"/>
          </p:cNvSpPr>
          <p:nvPr>
            <p:ph type="dt" sz="half" idx="10"/>
          </p:nvPr>
        </p:nvSpPr>
        <p:spPr/>
        <p:txBody>
          <a:bodyPr/>
          <a:lstStyle/>
          <a:p>
            <a:fld id="{B2DCA67C-1FDD-4289-A45B-1C24A8752454}"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BBF2D1-A9DE-450B-BD5F-55EFF1E77543}" type="datetime1">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15/04/2025</a:t>
            </a:fld>
            <a:endParaRPr lang="en-GB"/>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52" r:id="rId3"/>
    <p:sldLayoutId id="2147483650" r:id="rId4"/>
    <p:sldLayoutId id="2147483676" r:id="rId5"/>
    <p:sldLayoutId id="2147483677"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8" r:id="rId19"/>
    <p:sldLayoutId id="2147483679" r:id="rId20"/>
    <p:sldLayoutId id="2147483675" r:id="rId21"/>
    <p:sldLayoutId id="2147483655" r:id="rId22"/>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player.vimeo.com/video/1053216233?h=f3152783fb&amp;amp;app_id=122963"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52832"/>
            <a:ext cx="10853369"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rgbClr val="000000"/>
                </a:solidFill>
                <a:latin typeface="VAG Rounded Next"/>
                <a:ea typeface="Verdana"/>
                <a:cs typeface="Segoe UI"/>
              </a:rPr>
              <a:t>Pre-visit: Introduction video and quiz</a:t>
            </a:r>
            <a:endParaRPr lang="en-AU"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r>
              <a:rPr lang="en-AU" sz="1600" b="1" dirty="0">
                <a:solidFill>
                  <a:srgbClr val="000000"/>
                </a:solidFill>
                <a:latin typeface="VAG Rounded Next"/>
                <a:ea typeface="Verdana"/>
                <a:cs typeface="Segoe UI"/>
              </a:rPr>
              <a:t>Length:</a:t>
            </a:r>
            <a:r>
              <a:rPr lang="en-AU" sz="1600" dirty="0">
                <a:solidFill>
                  <a:srgbClr val="000000"/>
                </a:solidFill>
                <a:latin typeface="VAG Rounded Next"/>
                <a:ea typeface="Verdana"/>
                <a:cs typeface="Segoe UI"/>
              </a:rPr>
              <a:t> Approximately 30 minutes</a:t>
            </a:r>
            <a:endParaRPr lang="en-US" sz="1600" dirty="0">
              <a:solidFill>
                <a:srgbClr val="000000"/>
              </a:solidFill>
              <a:latin typeface="VAG Rounded Next"/>
              <a:ea typeface="Verdana"/>
              <a:cs typeface="Segoe UI"/>
            </a:endParaRPr>
          </a:p>
          <a:p>
            <a:endParaRPr lang="en-US" sz="1600" b="1" dirty="0">
              <a:solidFill>
                <a:srgbClr val="000000"/>
              </a:solidFill>
              <a:latin typeface="VAG Rounded Next"/>
              <a:ea typeface="Verdana"/>
              <a:cs typeface="Segoe UI"/>
            </a:endParaRPr>
          </a:p>
          <a:p>
            <a:r>
              <a:rPr lang="en-US" sz="1600" b="1" dirty="0">
                <a:solidFill>
                  <a:srgbClr val="000000"/>
                </a:solidFill>
                <a:latin typeface="VAG Rounded Next"/>
                <a:ea typeface="Verdana"/>
                <a:cs typeface="Segoe UI"/>
              </a:rPr>
              <a:t>Description: </a:t>
            </a:r>
            <a:r>
              <a:rPr lang="en-US" sz="1600" dirty="0">
                <a:latin typeface="VAG Rounded Next"/>
                <a:ea typeface="Verdana"/>
                <a:cs typeface="Segoe UI"/>
              </a:rPr>
              <a:t>This lesson is aimed at preparing your students for their visit to the WTP..</a:t>
            </a:r>
          </a:p>
          <a:p>
            <a:endParaRPr lang="en-US" sz="1600" b="1" dirty="0">
              <a:latin typeface="VAG Rounded Next"/>
              <a:ea typeface="Verdana"/>
              <a:cs typeface="Segoe UI"/>
            </a:endParaRPr>
          </a:p>
          <a:p>
            <a:r>
              <a:rPr lang="en-AU" sz="1600" b="1" dirty="0">
                <a:latin typeface="VAG Rounded Next"/>
                <a:ea typeface="Verdana"/>
                <a:cs typeface="Segoe UI"/>
              </a:rPr>
              <a:t>Overview: </a:t>
            </a:r>
          </a:p>
          <a:p>
            <a:pPr marL="285750" indent="-285750">
              <a:buFont typeface="Arial,Sans-Serif"/>
              <a:buChar char="•"/>
            </a:pPr>
            <a:r>
              <a:rPr lang="en-AU" sz="1600" dirty="0">
                <a:latin typeface="VAG Rounded Next"/>
                <a:ea typeface="Verdana"/>
                <a:cs typeface="Segoe UI"/>
              </a:rPr>
              <a:t>Watch the video that introduces the Circular Cities Digital Challenge and the Teams</a:t>
            </a:r>
          </a:p>
          <a:p>
            <a:pPr marL="285750" indent="-285750">
              <a:buFont typeface="Arial,Sans-Serif"/>
              <a:buChar char="•"/>
            </a:pPr>
            <a:r>
              <a:rPr lang="en-AU" sz="1600" dirty="0">
                <a:latin typeface="VAG Rounded Next"/>
                <a:ea typeface="Verdana"/>
                <a:cs typeface="Segoe UI"/>
              </a:rPr>
              <a:t>Allocate your students into teams to participate in the game</a:t>
            </a:r>
          </a:p>
          <a:p>
            <a:pPr marL="285750" indent="-285750">
              <a:buFont typeface="Arial,Sans-Serif"/>
              <a:buChar char="•"/>
            </a:pPr>
            <a:r>
              <a:rPr lang="en-AU" sz="1600" dirty="0">
                <a:latin typeface="VAG Rounded Next"/>
                <a:ea typeface="Verdana"/>
                <a:cs typeface="Segoe UI"/>
              </a:rPr>
              <a:t>Complete a quiz to find out how much students know</a:t>
            </a:r>
          </a:p>
          <a:p>
            <a:endParaRPr lang="en-AU" sz="1600" dirty="0">
              <a:latin typeface="VAG Rounded Next"/>
              <a:ea typeface="Verdana"/>
              <a:cs typeface="Segoe UI"/>
            </a:endParaRPr>
          </a:p>
          <a:p>
            <a:pPr marL="285750" indent="-285750">
              <a:buFont typeface="Arial,Sans-Serif"/>
              <a:buChar char="•"/>
            </a:pPr>
            <a:endParaRPr lang="en-US" sz="1600" dirty="0">
              <a:latin typeface="VAG Rounded Next"/>
              <a:ea typeface="Verdana"/>
              <a:cs typeface="Segoe UI"/>
            </a:endParaRPr>
          </a:p>
          <a:p>
            <a:r>
              <a:rPr lang="en-AU" sz="1600" b="1" dirty="0">
                <a:latin typeface="VAG Rounded Next"/>
                <a:ea typeface="Verdana"/>
                <a:cs typeface="Segoe UI"/>
              </a:rPr>
              <a:t>See Introduction lesson: </a:t>
            </a:r>
            <a:r>
              <a:rPr lang="en-US" sz="1600" dirty="0">
                <a:latin typeface="VAG Rounded Next"/>
                <a:ea typeface="Verdana"/>
                <a:cs typeface="Segoe UI"/>
              </a:rPr>
              <a:t>It includes key content and terms to help students participate in the Future Water Story</a:t>
            </a:r>
          </a:p>
          <a:p>
            <a:endParaRPr lang="en-US" sz="1600" dirty="0">
              <a:latin typeface="VAG Rounded Next"/>
              <a:ea typeface="Verdana"/>
              <a:cs typeface="Segoe UI"/>
            </a:endParaRPr>
          </a:p>
          <a:p>
            <a:r>
              <a:rPr lang="en-US" sz="1600" dirty="0">
                <a:latin typeface="VAG Rounded Next"/>
                <a:ea typeface="Verdana"/>
                <a:cs typeface="Segoe UI"/>
              </a:rPr>
              <a:t>***See </a:t>
            </a:r>
            <a:r>
              <a:rPr lang="en-US" sz="1600" b="1" dirty="0">
                <a:latin typeface="VAG Rounded Next"/>
                <a:ea typeface="Verdana"/>
                <a:cs typeface="Segoe UI"/>
              </a:rPr>
              <a:t>Notes</a:t>
            </a:r>
            <a:r>
              <a:rPr lang="en-US" sz="1600" dirty="0">
                <a:latin typeface="VAG Rounded Next"/>
                <a:ea typeface="Verdana"/>
                <a:cs typeface="Segoe UI"/>
              </a:rPr>
              <a:t> on each slide for more teaching notes and ideas***</a:t>
            </a:r>
            <a:endParaRPr lang="en-AU" sz="1600" dirty="0">
              <a:latin typeface="VAG Rounded Next"/>
              <a:ea typeface="Verdana"/>
              <a:cs typeface="Segoe UI"/>
            </a:endParaRPr>
          </a:p>
          <a:p>
            <a:endParaRPr lang="en-US" sz="1400" dirty="0">
              <a:latin typeface="Verdana"/>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DF8A3-9572-4E53-C205-E1CB2D72E518}"/>
              </a:ext>
            </a:extLst>
          </p:cNvPr>
          <p:cNvSpPr>
            <a:spLocks noGrp="1"/>
          </p:cNvSpPr>
          <p:nvPr>
            <p:ph type="title"/>
          </p:nvPr>
        </p:nvSpPr>
        <p:spPr>
          <a:xfrm>
            <a:off x="876000" y="989947"/>
            <a:ext cx="10440000" cy="1620000"/>
          </a:xfrm>
        </p:spPr>
        <p:txBody>
          <a:bodyPr/>
          <a:lstStyle/>
          <a:p>
            <a:r>
              <a:rPr lang="en-AU" dirty="0"/>
              <a:t>Curriculum links</a:t>
            </a:r>
          </a:p>
        </p:txBody>
      </p:sp>
      <p:sp>
        <p:nvSpPr>
          <p:cNvPr id="2" name="Title 4">
            <a:extLst>
              <a:ext uri="{FF2B5EF4-FFF2-40B4-BE49-F238E27FC236}">
                <a16:creationId xmlns:a16="http://schemas.microsoft.com/office/drawing/2014/main" id="{E25F05A1-B953-8DAA-D2F5-AE87D0D68E37}"/>
              </a:ext>
            </a:extLst>
          </p:cNvPr>
          <p:cNvSpPr txBox="1">
            <a:spLocks/>
          </p:cNvSpPr>
          <p:nvPr/>
        </p:nvSpPr>
        <p:spPr>
          <a:xfrm>
            <a:off x="876000" y="2628054"/>
            <a:ext cx="10440000" cy="1620000"/>
          </a:xfrm>
          <a:prstGeom prst="rect">
            <a:avLst/>
          </a:prstGeom>
        </p:spPr>
        <p:txBody>
          <a:bodyPr vert="horz" lIns="0" tIns="0" rIns="0" bIns="0" rtlCol="0" anchor="ctr">
            <a:noAutofit/>
          </a:bodyPr>
          <a:lstStyle>
            <a:lvl1pPr algn="ctr" defTabSz="914400" rtl="0" eaLnBrk="1" latinLnBrk="0" hangingPunct="1">
              <a:lnSpc>
                <a:spcPct val="105000"/>
              </a:lnSpc>
              <a:spcBef>
                <a:spcPct val="0"/>
              </a:spcBef>
              <a:buNone/>
              <a:defRPr sz="4800" kern="1200">
                <a:solidFill>
                  <a:schemeClr val="bg1"/>
                </a:solidFill>
                <a:latin typeface="VAG Rounded Next Medium" panose="020F0602020203020204" pitchFamily="34" charset="0"/>
                <a:ea typeface="+mj-ea"/>
                <a:cs typeface="+mj-cs"/>
              </a:defRPr>
            </a:lvl1pPr>
          </a:lstStyle>
          <a:p>
            <a:pPr algn="l"/>
            <a:r>
              <a:rPr lang="en-AU" sz="2000" dirty="0">
                <a:latin typeface="+mn-lt"/>
              </a:rPr>
              <a:t>Geography: VC2HG10K10, VC2HG10K11, VC2HG10K13, VC2HG10K14, VC2HG10K15, VC2HG10K16</a:t>
            </a:r>
          </a:p>
          <a:p>
            <a:pPr algn="l"/>
            <a:r>
              <a:rPr lang="en-AU" sz="2000" dirty="0">
                <a:latin typeface="+mn-lt"/>
              </a:rPr>
              <a:t>Science: </a:t>
            </a:r>
            <a:r>
              <a:rPr kumimoji="0" lang="en-AU" sz="2000" b="0" i="0" u="none" strike="noStrike" kern="1200" cap="none" spc="0" normalizeH="0" baseline="0" dirty="0">
                <a:ln>
                  <a:noFill/>
                </a:ln>
                <a:effectLst/>
                <a:uLnTx/>
                <a:uFillTx/>
                <a:latin typeface="+mn-lt"/>
                <a:ea typeface="+mn-ea"/>
                <a:cs typeface="+mn-cs"/>
              </a:rPr>
              <a:t>VC2S10H02, VC2S10H03</a:t>
            </a:r>
            <a:r>
              <a:rPr lang="en-AU" sz="2000" dirty="0">
                <a:latin typeface="+mn-lt"/>
                <a:ea typeface="+mn-ea"/>
                <a:cs typeface="+mn-cs"/>
              </a:rPr>
              <a:t>, </a:t>
            </a:r>
            <a:r>
              <a:rPr kumimoji="0" lang="en-AU" sz="2000" b="0" i="0" u="none" strike="noStrike" kern="1200" cap="none" spc="0" normalizeH="0" baseline="0" dirty="0">
                <a:ln>
                  <a:noFill/>
                </a:ln>
                <a:effectLst/>
                <a:uLnTx/>
                <a:uFillTx/>
                <a:latin typeface="+mn-lt"/>
                <a:ea typeface="+mn-ea"/>
                <a:cs typeface="+mn-cs"/>
              </a:rPr>
              <a:t>VC2S10H04</a:t>
            </a:r>
            <a:r>
              <a:rPr lang="en-AU" sz="2000" dirty="0">
                <a:latin typeface="+mn-lt"/>
                <a:ea typeface="+mn-ea"/>
                <a:cs typeface="+mn-cs"/>
              </a:rPr>
              <a:t>, </a:t>
            </a:r>
            <a:r>
              <a:rPr kumimoji="0" lang="en-AU" sz="2000" b="0" i="0" u="none" strike="noStrike" kern="1200" cap="none" spc="0" normalizeH="0" baseline="0" dirty="0">
                <a:ln>
                  <a:noFill/>
                </a:ln>
                <a:effectLst/>
                <a:uLnTx/>
                <a:uFillTx/>
                <a:latin typeface="+mn-lt"/>
                <a:ea typeface="+mn-ea"/>
                <a:cs typeface="+mn-cs"/>
              </a:rPr>
              <a:t>VC2S10U11</a:t>
            </a:r>
          </a:p>
        </p:txBody>
      </p:sp>
    </p:spTree>
    <p:extLst>
      <p:ext uri="{BB962C8B-B14F-4D97-AF65-F5344CB8AC3E}">
        <p14:creationId xmlns:p14="http://schemas.microsoft.com/office/powerpoint/2010/main" val="41810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nvPr>
        </p:nvGraphicFramePr>
        <p:xfrm>
          <a:off x="476077" y="2537502"/>
          <a:ext cx="11239845" cy="1527810"/>
        </p:xfrm>
        <a:graphic>
          <a:graphicData uri="http://schemas.openxmlformats.org/drawingml/2006/table">
            <a:tbl>
              <a:tblPr firstRow="1" bandRow="1">
                <a:tableStyleId>{0817EA92-75D0-4044-A80A-286907CE0DDB}</a:tableStyleId>
              </a:tblPr>
              <a:tblGrid>
                <a:gridCol w="3106498">
                  <a:extLst>
                    <a:ext uri="{9D8B030D-6E8A-4147-A177-3AD203B41FA5}">
                      <a16:colId xmlns:a16="http://schemas.microsoft.com/office/drawing/2014/main" val="1161235133"/>
                    </a:ext>
                  </a:extLst>
                </a:gridCol>
                <a:gridCol w="6882064">
                  <a:extLst>
                    <a:ext uri="{9D8B030D-6E8A-4147-A177-3AD203B41FA5}">
                      <a16:colId xmlns:a16="http://schemas.microsoft.com/office/drawing/2014/main" val="3079771852"/>
                    </a:ext>
                  </a:extLst>
                </a:gridCol>
                <a:gridCol w="1251283">
                  <a:extLst>
                    <a:ext uri="{9D8B030D-6E8A-4147-A177-3AD203B41FA5}">
                      <a16:colId xmlns:a16="http://schemas.microsoft.com/office/drawing/2014/main" val="1792626037"/>
                    </a:ext>
                  </a:extLst>
                </a:gridCol>
              </a:tblGrid>
              <a:tr h="308610">
                <a:tc>
                  <a:txBody>
                    <a:bodyPr/>
                    <a:lstStyle/>
                    <a:p>
                      <a:r>
                        <a:rPr lang="en-US" sz="1400" dirty="0">
                          <a:latin typeface="+mn-lt"/>
                        </a:rPr>
                        <a:t>Slide</a:t>
                      </a:r>
                    </a:p>
                  </a:txBody>
                  <a:tcPr/>
                </a:tc>
                <a:tc>
                  <a:txBody>
                    <a:bodyPr/>
                    <a:lstStyle/>
                    <a:p>
                      <a:r>
                        <a:rPr lang="en-US" sz="1400" dirty="0">
                          <a:latin typeface="+mn-lt"/>
                        </a:rPr>
                        <a:t>Description </a:t>
                      </a: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2714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Section: Preparing for your visit</a:t>
                      </a:r>
                    </a:p>
                  </a:txBody>
                  <a:tcPr/>
                </a:tc>
                <a:tc hMerge="1">
                  <a:txBody>
                    <a:bodyPr/>
                    <a:lstStyle/>
                    <a:p>
                      <a:pPr lvl="0">
                        <a:buNone/>
                      </a:pPr>
                      <a:endParaRPr lang="en-US" sz="1400" b="0" i="0" u="none" strike="noStrike" noProof="0" dirty="0">
                        <a:solidFill>
                          <a:schemeClr val="tx2"/>
                        </a:solidFill>
                        <a:latin typeface="+mn-lt"/>
                      </a:endParaRPr>
                    </a:p>
                  </a:txBody>
                  <a:tcPr/>
                </a:tc>
                <a:tc hMerge="1">
                  <a:txBody>
                    <a:bodyPr/>
                    <a:lstStyle/>
                    <a:p>
                      <a:pPr lvl="0">
                        <a:buNone/>
                      </a:pPr>
                      <a:endParaRPr lang="en-US" sz="1400" b="0" i="0" u="none" strike="noStrike" noProof="0" dirty="0">
                        <a:solidFill>
                          <a:schemeClr val="tx2"/>
                        </a:solidFill>
                        <a:latin typeface="+mn-lt"/>
                      </a:endParaRPr>
                    </a:p>
                  </a:txBody>
                  <a:tcPr/>
                </a:tc>
                <a:extLst>
                  <a:ext uri="{0D108BD9-81ED-4DB2-BD59-A6C34878D82A}">
                    <a16:rowId xmlns:a16="http://schemas.microsoft.com/office/drawing/2014/main" val="2656313220"/>
                  </a:ext>
                </a:extLst>
              </a:tr>
              <a:tr h="279041">
                <a:tc>
                  <a:txBody>
                    <a:bodyPr/>
                    <a:lstStyle/>
                    <a:p>
                      <a:pPr lvl="0">
                        <a:buNone/>
                      </a:pPr>
                      <a:r>
                        <a:rPr lang="en-US" sz="1400" dirty="0">
                          <a:solidFill>
                            <a:schemeClr val="tx2"/>
                          </a:solidFill>
                          <a:latin typeface="+mn-lt"/>
                        </a:rPr>
                        <a:t>1.1: Future Water Story</a:t>
                      </a:r>
                    </a:p>
                  </a:txBody>
                  <a:tcPr/>
                </a:tc>
                <a:tc>
                  <a:txBody>
                    <a:bodyPr/>
                    <a:lstStyle/>
                    <a:p>
                      <a:pPr lvl="0">
                        <a:buNone/>
                      </a:pPr>
                      <a:r>
                        <a:rPr lang="en-US" sz="1400" b="0" i="0" u="none" strike="noStrike" noProof="0" dirty="0">
                          <a:solidFill>
                            <a:schemeClr val="tx2"/>
                          </a:solidFill>
                          <a:latin typeface="+mn-lt"/>
                        </a:rPr>
                        <a:t>Introducing the challenge and the teams</a:t>
                      </a:r>
                    </a:p>
                  </a:txBody>
                  <a:tcPr/>
                </a:tc>
                <a:tc>
                  <a:txBody>
                    <a:bodyPr/>
                    <a:lstStyle/>
                    <a:p>
                      <a:pPr lvl="0">
                        <a:buNone/>
                      </a:pPr>
                      <a:r>
                        <a:rPr lang="en-US" sz="1400" dirty="0">
                          <a:solidFill>
                            <a:schemeClr val="tx2"/>
                          </a:solidFill>
                          <a:latin typeface="+mn-lt"/>
                        </a:rPr>
                        <a:t>10 minutes</a:t>
                      </a:r>
                    </a:p>
                  </a:txBody>
                  <a:tcPr/>
                </a:tc>
                <a:extLst>
                  <a:ext uri="{0D108BD9-81ED-4DB2-BD59-A6C34878D82A}">
                    <a16:rowId xmlns:a16="http://schemas.microsoft.com/office/drawing/2014/main" val="2158116647"/>
                  </a:ext>
                </a:extLst>
              </a:tr>
              <a:tr h="279041">
                <a:tc>
                  <a:txBody>
                    <a:bodyPr/>
                    <a:lstStyle/>
                    <a:p>
                      <a:pPr lvl="0">
                        <a:buNone/>
                      </a:pPr>
                      <a:r>
                        <a:rPr lang="en-US" sz="1400" dirty="0">
                          <a:solidFill>
                            <a:schemeClr val="tx2"/>
                          </a:solidFill>
                          <a:latin typeface="+mn-lt"/>
                        </a:rPr>
                        <a:t>1.2: The teams</a:t>
                      </a:r>
                    </a:p>
                  </a:txBody>
                  <a:tcPr/>
                </a:tc>
                <a:tc>
                  <a:txBody>
                    <a:bodyPr/>
                    <a:lstStyle/>
                    <a:p>
                      <a:pPr lvl="0">
                        <a:buNone/>
                      </a:pPr>
                      <a:r>
                        <a:rPr lang="en-US" sz="1400" b="0" i="0" u="none" strike="noStrike" noProof="0" dirty="0">
                          <a:solidFill>
                            <a:schemeClr val="tx2"/>
                          </a:solidFill>
                          <a:latin typeface="+mn-lt"/>
                        </a:rPr>
                        <a:t>Allocating your students into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10 minutes</a:t>
                      </a:r>
                    </a:p>
                  </a:txBody>
                  <a:tcPr/>
                </a:tc>
                <a:extLst>
                  <a:ext uri="{0D108BD9-81ED-4DB2-BD59-A6C34878D82A}">
                    <a16:rowId xmlns:a16="http://schemas.microsoft.com/office/drawing/2014/main" val="4232549992"/>
                  </a:ext>
                </a:extLst>
              </a:tr>
              <a:tr h="279041">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1.3: Quiz</a:t>
                      </a:r>
                    </a:p>
                  </a:txBody>
                  <a:tcPr/>
                </a:tc>
                <a:tc>
                  <a:txBody>
                    <a:bodyPr/>
                    <a:lstStyle/>
                    <a:p>
                      <a:pPr lvl="0">
                        <a:buNone/>
                      </a:pPr>
                      <a:r>
                        <a:rPr lang="en-US" sz="1400" b="0" i="0" u="none" strike="noStrike" noProof="0" dirty="0">
                          <a:solidFill>
                            <a:schemeClr val="tx2"/>
                          </a:solidFill>
                          <a:latin typeface="+mn-lt"/>
                        </a:rPr>
                        <a:t>Test your students’ water knowledge with a pre-visit quiz</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2018680796"/>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476077" y="1563797"/>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0670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p:txBody>
          <a:bodyPr/>
          <a:lstStyle/>
          <a:p>
            <a:r>
              <a:rPr lang="en-AU"/>
              <a:t>Pre-visit lesson</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p:txBody>
          <a:bodyPr/>
          <a:lstStyle/>
          <a:p>
            <a:r>
              <a:rPr lang="en-AU"/>
              <a:t>The Future Water Story</a:t>
            </a:r>
          </a:p>
        </p:txBody>
      </p:sp>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l="-4"/>
          <a:stretch/>
        </p:blipFill>
        <p:spPr>
          <a:xfrm>
            <a:off x="1981200" y="0"/>
            <a:ext cx="10210344" cy="2560196"/>
          </a:xfrm>
        </p:spPr>
      </p:pic>
    </p:spTree>
    <p:extLst>
      <p:ext uri="{BB962C8B-B14F-4D97-AF65-F5344CB8AC3E}">
        <p14:creationId xmlns:p14="http://schemas.microsoft.com/office/powerpoint/2010/main" val="21479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1318-73ED-0CA7-1D44-C2A991E9CF86}"/>
              </a:ext>
            </a:extLst>
          </p:cNvPr>
          <p:cNvSpPr>
            <a:spLocks noGrp="1"/>
          </p:cNvSpPr>
          <p:nvPr>
            <p:ph type="title"/>
          </p:nvPr>
        </p:nvSpPr>
        <p:spPr>
          <a:xfrm>
            <a:off x="1056904" y="2206873"/>
            <a:ext cx="10440000" cy="900000"/>
          </a:xfrm>
        </p:spPr>
        <p:txBody>
          <a:bodyPr/>
          <a:lstStyle/>
          <a:p>
            <a:pPr algn="l" fontAlgn="base"/>
            <a:r>
              <a:rPr lang="en-AU" dirty="0">
                <a:latin typeface="VAG Rounded Next Medium"/>
              </a:rPr>
              <a:t>Learning outcomes</a:t>
            </a:r>
            <a:br>
              <a:rPr lang="en-AU" dirty="0"/>
            </a:br>
            <a:endParaRPr lang="en-AU" sz="2000" dirty="0"/>
          </a:p>
        </p:txBody>
      </p:sp>
      <p:sp>
        <p:nvSpPr>
          <p:cNvPr id="4" name="Title 1">
            <a:extLst>
              <a:ext uri="{FF2B5EF4-FFF2-40B4-BE49-F238E27FC236}">
                <a16:creationId xmlns:a16="http://schemas.microsoft.com/office/drawing/2014/main" id="{370B0BD4-26D0-BA16-179E-DEED3E8EB6A0}"/>
              </a:ext>
            </a:extLst>
          </p:cNvPr>
          <p:cNvSpPr txBox="1">
            <a:spLocks/>
          </p:cNvSpPr>
          <p:nvPr/>
        </p:nvSpPr>
        <p:spPr>
          <a:xfrm>
            <a:off x="1056904" y="3985698"/>
            <a:ext cx="10689257" cy="900000"/>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marL="342900" indent="-342900" algn="l" fontAlgn="base">
              <a:buFont typeface="Arial"/>
              <a:buChar char="•"/>
            </a:pPr>
            <a:r>
              <a:rPr lang="en-US" sz="2000" dirty="0">
                <a:latin typeface="VAG Rounded Next Medium"/>
              </a:rPr>
              <a:t>​</a:t>
            </a:r>
            <a:r>
              <a:rPr lang="en-AU" sz="2000" dirty="0">
                <a:latin typeface="VAG Rounded Next Medium"/>
              </a:rPr>
              <a:t>Describe the connection between weather and climate and water</a:t>
            </a:r>
            <a:r>
              <a:rPr lang="en-US" sz="2000" dirty="0">
                <a:latin typeface="VAG Rounded Next Medium"/>
              </a:rPr>
              <a:t>​​</a:t>
            </a:r>
          </a:p>
          <a:p>
            <a:pPr marL="342900" indent="-342900" algn="l" fontAlgn="base">
              <a:buFont typeface="Arial"/>
              <a:buChar char="•"/>
            </a:pPr>
            <a:r>
              <a:rPr lang="en-AU" sz="2000" dirty="0">
                <a:latin typeface="VAG Rounded Next Medium"/>
              </a:rPr>
              <a:t>Outline the causes and consequences of water scarcity and how it impacts sustainability</a:t>
            </a:r>
          </a:p>
          <a:p>
            <a:pPr marL="342900" indent="-342900" algn="l" fontAlgn="base">
              <a:buFont typeface="Arial"/>
              <a:buChar char="•"/>
            </a:pPr>
            <a:r>
              <a:rPr lang="en-AU" sz="2000" dirty="0">
                <a:latin typeface="VAG Rounded Next Medium"/>
              </a:rPr>
              <a:t>Explain the different approaches and knowledge used to address the management of water scarcity, to ensure water security and a more sustainable future</a:t>
            </a:r>
          </a:p>
          <a:p>
            <a:pPr marL="342900" indent="-342900" algn="l" fontAlgn="base">
              <a:buFont typeface="Arial"/>
              <a:buChar char="•"/>
            </a:pPr>
            <a:r>
              <a:rPr lang="en-AU" sz="2000" dirty="0">
                <a:latin typeface="VAG Rounded Next Medium"/>
              </a:rPr>
              <a:t>Describe how human-induced climate change will impact resource supply and consumption (water) </a:t>
            </a:r>
          </a:p>
          <a:p>
            <a:pPr marL="342900" indent="-342900" algn="l" fontAlgn="base">
              <a:buFont typeface="Arial"/>
              <a:buChar char="•"/>
            </a:pPr>
            <a:r>
              <a:rPr lang="en-AU" sz="2000" dirty="0">
                <a:latin typeface="VAG Rounded Next Medium"/>
              </a:rPr>
              <a:t>Outline how people’s environmental worldviews can lead to different interpretations of human wellbeing and how this impacts decisions around sustainability and water use</a:t>
            </a:r>
          </a:p>
        </p:txBody>
      </p:sp>
    </p:spTree>
    <p:extLst>
      <p:ext uri="{BB962C8B-B14F-4D97-AF65-F5344CB8AC3E}">
        <p14:creationId xmlns:p14="http://schemas.microsoft.com/office/powerpoint/2010/main" val="10274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E69E6-2CC2-B696-F0E5-AADF784763E6}"/>
              </a:ext>
            </a:extLst>
          </p:cNvPr>
          <p:cNvSpPr>
            <a:spLocks noGrp="1"/>
          </p:cNvSpPr>
          <p:nvPr>
            <p:ph type="title"/>
          </p:nvPr>
        </p:nvSpPr>
        <p:spPr/>
        <p:txBody>
          <a:bodyPr/>
          <a:lstStyle/>
          <a:p>
            <a:r>
              <a:rPr lang="en-AU" dirty="0"/>
              <a:t>Preparing for your visit</a:t>
            </a:r>
          </a:p>
        </p:txBody>
      </p:sp>
    </p:spTree>
    <p:extLst>
      <p:ext uri="{BB962C8B-B14F-4D97-AF65-F5344CB8AC3E}">
        <p14:creationId xmlns:p14="http://schemas.microsoft.com/office/powerpoint/2010/main" val="347072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uture Water Story-Introduction">
            <a:hlinkClick r:id="" action="ppaction://media"/>
            <a:extLst>
              <a:ext uri="{FF2B5EF4-FFF2-40B4-BE49-F238E27FC236}">
                <a16:creationId xmlns:a16="http://schemas.microsoft.com/office/drawing/2014/main" id="{BA4995A3-BB7F-D96F-ABA9-D23056CA3C81}"/>
              </a:ext>
            </a:extLst>
          </p:cNvPr>
          <p:cNvPicPr>
            <a:picLocks noRot="1" noChangeAspect="1"/>
          </p:cNvPicPr>
          <p:nvPr>
            <a:videoFile r:link="rId1"/>
          </p:nvPr>
        </p:nvPicPr>
        <p:blipFill>
          <a:blip r:embed="rId4"/>
          <a:stretch>
            <a:fillRect/>
          </a:stretch>
        </p:blipFill>
        <p:spPr>
          <a:xfrm>
            <a:off x="2572031" y="1981201"/>
            <a:ext cx="7040000" cy="3960000"/>
          </a:xfrm>
          <a:prstGeom prst="rect">
            <a:avLst/>
          </a:prstGeom>
          <a:noFill/>
        </p:spPr>
      </p:pic>
      <p:sp>
        <p:nvSpPr>
          <p:cNvPr id="10" name="Title 2">
            <a:extLst>
              <a:ext uri="{FF2B5EF4-FFF2-40B4-BE49-F238E27FC236}">
                <a16:creationId xmlns:a16="http://schemas.microsoft.com/office/drawing/2014/main" id="{0D372282-824E-1C88-5DC1-DF7D3A408890}"/>
              </a:ext>
            </a:extLst>
          </p:cNvPr>
          <p:cNvSpPr>
            <a:spLocks noGrp="1"/>
          </p:cNvSpPr>
          <p:nvPr>
            <p:ph type="title"/>
          </p:nvPr>
        </p:nvSpPr>
        <p:spPr>
          <a:xfrm>
            <a:off x="602031" y="274868"/>
            <a:ext cx="10440000" cy="900000"/>
          </a:xfrm>
        </p:spPr>
        <p:txBody>
          <a:bodyPr/>
          <a:lstStyle/>
          <a:p>
            <a:r>
              <a:rPr lang="en-AU" dirty="0"/>
              <a:t>1.11: Future Water Story – introducing the challenge &amp; teams!</a:t>
            </a:r>
            <a:endParaRPr lang="en-US" dirty="0"/>
          </a:p>
        </p:txBody>
      </p:sp>
    </p:spTree>
    <p:extLst>
      <p:ext uri="{BB962C8B-B14F-4D97-AF65-F5344CB8AC3E}">
        <p14:creationId xmlns:p14="http://schemas.microsoft.com/office/powerpoint/2010/main" val="21092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7C3AC-7D5D-C79C-A3F7-1559A2FC072E}"/>
              </a:ext>
            </a:extLst>
          </p:cNvPr>
          <p:cNvSpPr>
            <a:spLocks noGrp="1"/>
          </p:cNvSpPr>
          <p:nvPr>
            <p:ph type="title"/>
          </p:nvPr>
        </p:nvSpPr>
        <p:spPr/>
        <p:txBody>
          <a:bodyPr/>
          <a:lstStyle/>
          <a:p>
            <a:r>
              <a:rPr lang="en-AU" dirty="0"/>
              <a:t>1.12: Future Water Story – the teams!</a:t>
            </a:r>
          </a:p>
        </p:txBody>
      </p:sp>
      <p:pic>
        <p:nvPicPr>
          <p:cNvPr id="4" name="Picture 3" descr="A group of circular logos&#10;&#10;Description automatically generated">
            <a:extLst>
              <a:ext uri="{FF2B5EF4-FFF2-40B4-BE49-F238E27FC236}">
                <a16:creationId xmlns:a16="http://schemas.microsoft.com/office/drawing/2014/main" id="{2DA40F95-9766-6B12-2C90-9E7ED8A35396}"/>
              </a:ext>
            </a:extLst>
          </p:cNvPr>
          <p:cNvPicPr>
            <a:picLocks noChangeAspect="1"/>
          </p:cNvPicPr>
          <p:nvPr/>
        </p:nvPicPr>
        <p:blipFill>
          <a:blip r:embed="rId3"/>
          <a:stretch>
            <a:fillRect/>
          </a:stretch>
        </p:blipFill>
        <p:spPr>
          <a:xfrm>
            <a:off x="3156459" y="1910131"/>
            <a:ext cx="5879082" cy="4673001"/>
          </a:xfrm>
          <a:prstGeom prst="rect">
            <a:avLst/>
          </a:prstGeom>
        </p:spPr>
      </p:pic>
    </p:spTree>
    <p:extLst>
      <p:ext uri="{BB962C8B-B14F-4D97-AF65-F5344CB8AC3E}">
        <p14:creationId xmlns:p14="http://schemas.microsoft.com/office/powerpoint/2010/main" val="178148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F15D8-A1D5-AFA5-D503-9F349EB80B6A}"/>
              </a:ext>
            </a:extLst>
          </p:cNvPr>
          <p:cNvSpPr>
            <a:spLocks noGrp="1"/>
          </p:cNvSpPr>
          <p:nvPr>
            <p:ph type="title"/>
          </p:nvPr>
        </p:nvSpPr>
        <p:spPr/>
        <p:txBody>
          <a:bodyPr/>
          <a:lstStyle/>
          <a:p>
            <a:r>
              <a:rPr lang="en-AU" dirty="0"/>
              <a:t>1.3: Quiz</a:t>
            </a:r>
          </a:p>
        </p:txBody>
      </p:sp>
      <p:pic>
        <p:nvPicPr>
          <p:cNvPr id="1026" name="Picture 2">
            <a:extLst>
              <a:ext uri="{FF2B5EF4-FFF2-40B4-BE49-F238E27FC236}">
                <a16:creationId xmlns:a16="http://schemas.microsoft.com/office/drawing/2014/main" id="{338C882D-7523-B488-F7D6-AA9E037B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337" y="2257727"/>
            <a:ext cx="7341326" cy="352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4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p:txBody>
          <a:bodyPr/>
          <a:lstStyle/>
          <a:p>
            <a:r>
              <a:rPr lang="en-AU" dirty="0"/>
              <a:t>Are you ready for the </a:t>
            </a:r>
            <a:br>
              <a:rPr lang="en-AU" dirty="0"/>
            </a:br>
            <a:r>
              <a:rPr lang="en-AU" dirty="0"/>
              <a:t>Future Water Story?</a:t>
            </a:r>
          </a:p>
        </p:txBody>
      </p:sp>
    </p:spTree>
    <p:extLst>
      <p:ext uri="{BB962C8B-B14F-4D97-AF65-F5344CB8AC3E}">
        <p14:creationId xmlns:p14="http://schemas.microsoft.com/office/powerpoint/2010/main" val="3909166809"/>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f4be49-0b6f-43fb-9fd0-e026870d021e">
      <Terms xmlns="http://schemas.microsoft.com/office/infopath/2007/PartnerControls"/>
    </lcf76f155ced4ddcb4097134ff3c332f>
    <TaxCatchAll xmlns="8abf1876-902b-4d67-ae96-f70d0d2c9d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7C90B357CBB44F8826BFC627DEA276" ma:contentTypeVersion="18" ma:contentTypeDescription="Create a new document." ma:contentTypeScope="" ma:versionID="f905201c4721b611fd47a9ad9ba66503">
  <xsd:schema xmlns:xsd="http://www.w3.org/2001/XMLSchema" xmlns:xs="http://www.w3.org/2001/XMLSchema" xmlns:p="http://schemas.microsoft.com/office/2006/metadata/properties" xmlns:ns2="85f4be49-0b6f-43fb-9fd0-e026870d021e" xmlns:ns3="8abf1876-902b-4d67-ae96-f70d0d2c9d92" targetNamespace="http://schemas.microsoft.com/office/2006/metadata/properties" ma:root="true" ma:fieldsID="dcafa586dcc17cbd8a38fc092c65a0a4" ns2:_="" ns3:_="">
    <xsd:import namespace="85f4be49-0b6f-43fb-9fd0-e026870d021e"/>
    <xsd:import namespace="8abf1876-902b-4d67-ae96-f70d0d2c9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4be49-0b6f-43fb-9fd0-e026870d0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cd3dfc-bda3-408c-b55f-d8b2e2a7c8d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bf1876-902b-4d67-ae96-f70d0d2c9d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a14e76d-4ac7-486e-80ce-5198db376cb5}" ma:internalName="TaxCatchAll" ma:showField="CatchAllData" ma:web="8abf1876-902b-4d67-ae96-f70d0d2c9d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58E70-4B44-498D-B0D6-10B2566BA575}">
  <ds:schemaRefs>
    <ds:schemaRef ds:uri="http://schemas.microsoft.com/office/2006/documentManagement/types"/>
    <ds:schemaRef ds:uri="http://purl.org/dc/terms/"/>
    <ds:schemaRef ds:uri="http://purl.org/dc/elements/1.1/"/>
    <ds:schemaRef ds:uri="http://www.w3.org/XML/1998/namespace"/>
    <ds:schemaRef ds:uri="8abf1876-902b-4d67-ae96-f70d0d2c9d92"/>
    <ds:schemaRef ds:uri="85f4be49-0b6f-43fb-9fd0-e026870d021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customXml/itemProps3.xml><?xml version="1.0" encoding="utf-8"?>
<ds:datastoreItem xmlns:ds="http://schemas.openxmlformats.org/officeDocument/2006/customXml" ds:itemID="{F5935CA6-6518-459E-AAEA-AC5CF4DD3BEA}">
  <ds:schemaRefs>
    <ds:schemaRef ds:uri="85f4be49-0b6f-43fb-9fd0-e026870d021e"/>
    <ds:schemaRef ds:uri="8abf1876-902b-4d67-ae96-f70d0d2c9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Melbourne Water-PowerPoint template</Template>
  <TotalTime>1471</TotalTime>
  <Words>999</Words>
  <Application>Microsoft Office PowerPoint</Application>
  <PresentationFormat>Widescreen</PresentationFormat>
  <Paragraphs>101</Paragraphs>
  <Slides>10</Slides>
  <Notes>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Arial</vt:lpstr>
      <vt:lpstr>Arial,Sans-Serif</vt:lpstr>
      <vt:lpstr>Bliss Pro</vt:lpstr>
      <vt:lpstr>Calibri</vt:lpstr>
      <vt:lpstr>Roboto</vt:lpstr>
      <vt:lpstr>VAG Rounded Next</vt:lpstr>
      <vt:lpstr>VAG Rounded Next Medium</vt:lpstr>
      <vt:lpstr>VAG Rounded Next Semibold</vt:lpstr>
      <vt:lpstr>Verdana</vt:lpstr>
      <vt:lpstr>WordVisi_MSFontService</vt:lpstr>
      <vt:lpstr>Melbourne Water</vt:lpstr>
      <vt:lpstr>1. Teacher Instructions</vt:lpstr>
      <vt:lpstr>Instructions</vt:lpstr>
      <vt:lpstr>The Future Water Story</vt:lpstr>
      <vt:lpstr>Learning outcomes </vt:lpstr>
      <vt:lpstr>Preparing for your visit</vt:lpstr>
      <vt:lpstr>1.11: Future Water Story – introducing the challenge &amp; teams!</vt:lpstr>
      <vt:lpstr>1.12: Future Water Story – the teams!</vt:lpstr>
      <vt:lpstr>1.3: Quiz</vt:lpstr>
      <vt:lpstr>Are you ready for the  Future Water Story?</vt:lpstr>
      <vt:lpstr>Curriculum links</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Marita Tripp</dc:creator>
  <cp:lastModifiedBy>Marita Tripp</cp:lastModifiedBy>
  <cp:revision>363</cp:revision>
  <dcterms:created xsi:type="dcterms:W3CDTF">2024-09-30T04:15:00Z</dcterms:created>
  <dcterms:modified xsi:type="dcterms:W3CDTF">2025-04-15T06:23:49Z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0x010100757C90B357CBB44F8826BFC627DEA276</vt:lpwstr>
  </property>
  <property fmtid="{D5CDD505-2E9C-101B-9397-08002B2CF9AE}" pid="3" name="MediaServiceImageTags">
    <vt:lpwstr/>
  </property>
  <property fmtid="{D5CDD505-2E9C-101B-9397-08002B2CF9AE}" pid="4" name="MSIP_Label_8d1a0ea4-6344-45fe-bd17-9bfc2ab6afb4_Enabled">
    <vt:lpwstr>true</vt:lpwstr>
  </property>
  <property fmtid="{D5CDD505-2E9C-101B-9397-08002B2CF9AE}" pid="5" name="MSIP_Label_8d1a0ea4-6344-45fe-bd17-9bfc2ab6afb4_SetDate">
    <vt:lpwstr>2024-11-05T22:51:06Z</vt:lpwstr>
  </property>
  <property fmtid="{D5CDD505-2E9C-101B-9397-08002B2CF9AE}" pid="6" name="MSIP_Label_8d1a0ea4-6344-45fe-bd17-9bfc2ab6afb4_Method">
    <vt:lpwstr>Standard</vt:lpwstr>
  </property>
  <property fmtid="{D5CDD505-2E9C-101B-9397-08002B2CF9AE}" pid="7" name="MSIP_Label_8d1a0ea4-6344-45fe-bd17-9bfc2ab6afb4_Name">
    <vt:lpwstr>OFFICIAL</vt:lpwstr>
  </property>
  <property fmtid="{D5CDD505-2E9C-101B-9397-08002B2CF9AE}" pid="8" name="MSIP_Label_8d1a0ea4-6344-45fe-bd17-9bfc2ab6afb4_SiteId">
    <vt:lpwstr>fe26127b-78ee-42c7-803e-4d67c0488cf9</vt:lpwstr>
  </property>
  <property fmtid="{D5CDD505-2E9C-101B-9397-08002B2CF9AE}" pid="9" name="MSIP_Label_8d1a0ea4-6344-45fe-bd17-9bfc2ab6afb4_ActionId">
    <vt:lpwstr>ca418db4-2269-4171-a45e-8e30e069cba3</vt:lpwstr>
  </property>
  <property fmtid="{D5CDD505-2E9C-101B-9397-08002B2CF9AE}" pid="10" name="MSIP_Label_8d1a0ea4-6344-45fe-bd17-9bfc2ab6afb4_ContentBits">
    <vt:lpwstr>1</vt:lpwstr>
  </property>
</Properties>
</file>